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7" r:id="rId8"/>
    <p:sldId id="266" r:id="rId9"/>
    <p:sldId id="262" r:id="rId10"/>
    <p:sldId id="268" r:id="rId11"/>
    <p:sldId id="263" r:id="rId12"/>
    <p:sldId id="270" r:id="rId13"/>
    <p:sldId id="269" r:id="rId14"/>
    <p:sldId id="264" r:id="rId15"/>
    <p:sldId id="271"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1ED003-CC15-4501-B09C-49A7B15471FD}" type="datetimeFigureOut">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87AD84-60EB-46F5-A509-B1C2BEC6D1C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1ED003-CC15-4501-B09C-49A7B15471FD}" type="datetimeFigureOut">
              <a:rPr lang="en-US" smtClean="0"/>
              <a:pPr/>
              <a:t>11/12/2016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87AD84-60EB-46F5-A509-B1C2BEC6D1C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4000" b="1" dirty="0" err="1" smtClean="0"/>
              <a:t>Prennialism</a:t>
            </a:r>
            <a:endParaRPr lang="en-US" sz="4000" dirty="0"/>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9</a:t>
            </a:r>
            <a:endParaRPr lang="en-US" sz="20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762000"/>
            <a:ext cx="8229600" cy="5364163"/>
          </a:xfrm>
        </p:spPr>
        <p:txBody>
          <a:bodyPr/>
          <a:lstStyle/>
          <a:p>
            <a:pPr eaLnBrk="0">
              <a:buNone/>
            </a:pPr>
            <a:r>
              <a:rPr lang="en-US" dirty="0" smtClean="0"/>
              <a:t>  The </a:t>
            </a:r>
            <a:r>
              <a:rPr lang="en-US" dirty="0" err="1" smtClean="0"/>
              <a:t>perennialistic</a:t>
            </a:r>
            <a:r>
              <a:rPr lang="en-US" dirty="0" smtClean="0"/>
              <a:t> curriculum is formed by the subjects like great literature, history, mathematics, rules of grammar, foreign language, logic, rhetoric, music and astronomy: The goal of curriculum is to develop students who can recognize 'excellence' in thinking.</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a:t>Teaching Method</a:t>
            </a:r>
            <a:endParaRPr lang="en-US" dirty="0"/>
          </a:p>
        </p:txBody>
      </p:sp>
      <p:sp>
        <p:nvSpPr>
          <p:cNvPr id="3" name="Content Placeholder 2"/>
          <p:cNvSpPr>
            <a:spLocks noGrp="1"/>
          </p:cNvSpPr>
          <p:nvPr>
            <p:ph idx="1"/>
          </p:nvPr>
        </p:nvSpPr>
        <p:spPr>
          <a:xfrm>
            <a:off x="457200" y="990600"/>
            <a:ext cx="8229600" cy="5257799"/>
          </a:xfrm>
        </p:spPr>
        <p:txBody>
          <a:bodyPr>
            <a:normAutofit fontScale="92500"/>
          </a:bodyPr>
          <a:lstStyle/>
          <a:p>
            <a:pPr eaLnBrk="0">
              <a:buNone/>
            </a:pPr>
            <a:r>
              <a:rPr lang="en-US" dirty="0" smtClean="0"/>
              <a:t>   For </a:t>
            </a:r>
            <a:r>
              <a:rPr lang="en-US" dirty="0" smtClean="0"/>
              <a:t>the transmission of the subject matter, the </a:t>
            </a:r>
            <a:r>
              <a:rPr lang="en-US" dirty="0" err="1" smtClean="0"/>
              <a:t>perennialists</a:t>
            </a:r>
            <a:r>
              <a:rPr lang="en-US" dirty="0" smtClean="0"/>
              <a:t> </a:t>
            </a:r>
            <a:r>
              <a:rPr lang="en-US" dirty="0" smtClean="0"/>
              <a:t>recommend. . . . </a:t>
            </a:r>
          </a:p>
          <a:p>
            <a:pPr eaLnBrk="0"/>
            <a:r>
              <a:rPr lang="en-US" dirty="0" smtClean="0"/>
              <a:t>Socratic </a:t>
            </a:r>
            <a:r>
              <a:rPr lang="en-US" dirty="0" smtClean="0"/>
              <a:t>Method, </a:t>
            </a:r>
            <a:endParaRPr lang="en-US" dirty="0" smtClean="0"/>
          </a:p>
          <a:p>
            <a:pPr eaLnBrk="0"/>
            <a:r>
              <a:rPr lang="en-US" dirty="0" smtClean="0"/>
              <a:t>Lecture </a:t>
            </a:r>
            <a:r>
              <a:rPr lang="en-US" dirty="0" smtClean="0"/>
              <a:t>Method, </a:t>
            </a:r>
            <a:endParaRPr lang="en-US" dirty="0" smtClean="0"/>
          </a:p>
          <a:p>
            <a:pPr eaLnBrk="0"/>
            <a:r>
              <a:rPr lang="en-US" dirty="0" smtClean="0"/>
              <a:t>Dialectical </a:t>
            </a:r>
            <a:r>
              <a:rPr lang="en-US" dirty="0" smtClean="0"/>
              <a:t>Method </a:t>
            </a:r>
            <a:endParaRPr lang="en-US" dirty="0" smtClean="0"/>
          </a:p>
          <a:p>
            <a:pPr eaLnBrk="0"/>
            <a:r>
              <a:rPr lang="en-US" dirty="0" smtClean="0"/>
              <a:t>Drill </a:t>
            </a:r>
            <a:r>
              <a:rPr lang="en-US" dirty="0" smtClean="0"/>
              <a:t>Method </a:t>
            </a:r>
            <a:endParaRPr lang="en-US" dirty="0" smtClean="0"/>
          </a:p>
          <a:p>
            <a:pPr eaLnBrk="0">
              <a:buNone/>
            </a:pPr>
            <a:r>
              <a:rPr lang="en-US" dirty="0" smtClean="0"/>
              <a:t>   According </a:t>
            </a:r>
            <a:r>
              <a:rPr lang="en-US" dirty="0" smtClean="0"/>
              <a:t>to their standpoint, these conventional methods of teaching play a significant role in the development of rational, creative and analytical faculties of the students.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Role of Teacher</a:t>
            </a:r>
            <a:endParaRPr lang="en-US" b="1" dirty="0"/>
          </a:p>
        </p:txBody>
      </p:sp>
      <p:sp>
        <p:nvSpPr>
          <p:cNvPr id="3" name="Content Placeholder 2"/>
          <p:cNvSpPr>
            <a:spLocks noGrp="1"/>
          </p:cNvSpPr>
          <p:nvPr>
            <p:ph idx="1"/>
          </p:nvPr>
        </p:nvSpPr>
        <p:spPr>
          <a:xfrm>
            <a:off x="457200" y="914400"/>
            <a:ext cx="8229600" cy="5211763"/>
          </a:xfrm>
        </p:spPr>
        <p:txBody>
          <a:bodyPr>
            <a:normAutofit fontScale="85000" lnSpcReduction="10000"/>
          </a:bodyPr>
          <a:lstStyle/>
          <a:p>
            <a:pPr eaLnBrk="0">
              <a:buNone/>
            </a:pPr>
            <a:r>
              <a:rPr lang="en-US" dirty="0" smtClean="0"/>
              <a:t>   According </a:t>
            </a:r>
            <a:r>
              <a:rPr lang="en-US" dirty="0" smtClean="0"/>
              <a:t>to the </a:t>
            </a:r>
            <a:r>
              <a:rPr lang="en-US" dirty="0" err="1" smtClean="0"/>
              <a:t>perennialists</a:t>
            </a:r>
            <a:r>
              <a:rPr lang="en-US" dirty="0" smtClean="0"/>
              <a:t>, a teacher guides the students to the great truths. This is the responsibility of the .teacher to save the students from much trial &amp; error and permit greater development at a younger age. A teacher is not concerned about the interests and experiences of the students. A teacher employs true teaching methods and techniques that are believed to be the most beneficial to discipline the minds of the students. A teacher is the, pivot of the educative process. He has the authority to select the subject matter to be instructed for his students. A teacher is, in fact, a spiritual leader who prepares an outline of the future of his students.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Role of Student</a:t>
            </a:r>
            <a:endParaRPr lang="en-US" b="1" dirty="0"/>
          </a:p>
        </p:txBody>
      </p:sp>
      <p:sp>
        <p:nvSpPr>
          <p:cNvPr id="3" name="Content Placeholder 2"/>
          <p:cNvSpPr>
            <a:spLocks noGrp="1"/>
          </p:cNvSpPr>
          <p:nvPr>
            <p:ph idx="1"/>
          </p:nvPr>
        </p:nvSpPr>
        <p:spPr/>
        <p:txBody>
          <a:bodyPr/>
          <a:lstStyle/>
          <a:p>
            <a:r>
              <a:rPr lang="en-US" dirty="0" smtClean="0"/>
              <a:t>A </a:t>
            </a:r>
            <a:r>
              <a:rPr lang="en-US" dirty="0" err="1" smtClean="0"/>
              <a:t>perennialistic</a:t>
            </a:r>
            <a:r>
              <a:rPr lang="en-US" dirty="0" smtClean="0"/>
              <a:t> learner is a knowledge lover, obedient, dutiful and industrious. This is the moral duty of a learner to get himself / herself benefit of the knowledge and learning experiences of his/her teachers. The learner has a secondary status as compared to the knowledge of the teacher..A teacher is a role model for a student. This is the teacher who proposes a line of action for a </a:t>
            </a:r>
            <a:r>
              <a:rPr lang="en-US" dirty="0" smtClean="0"/>
              <a:t>learner.</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Concept of Administration</a:t>
            </a:r>
            <a:endParaRPr lang="en-US" dirty="0"/>
          </a:p>
        </p:txBody>
      </p:sp>
      <p:sp>
        <p:nvSpPr>
          <p:cNvPr id="3" name="Content Placeholder 2"/>
          <p:cNvSpPr>
            <a:spLocks noGrp="1"/>
          </p:cNvSpPr>
          <p:nvPr>
            <p:ph idx="1"/>
          </p:nvPr>
        </p:nvSpPr>
        <p:spPr>
          <a:xfrm>
            <a:off x="457200" y="990600"/>
            <a:ext cx="8229600" cy="5334000"/>
          </a:xfrm>
        </p:spPr>
        <p:txBody>
          <a:bodyPr>
            <a:normAutofit fontScale="92500" lnSpcReduction="20000"/>
          </a:bodyPr>
          <a:lstStyle/>
          <a:p>
            <a:pPr eaLnBrk="0">
              <a:buNone/>
            </a:pPr>
            <a:r>
              <a:rPr lang="en-US" dirty="0" smtClean="0"/>
              <a:t>   Strict </a:t>
            </a:r>
            <a:r>
              <a:rPr lang="en-US" dirty="0" smtClean="0"/>
              <a:t>rules of administration and discipline are observed in the </a:t>
            </a:r>
            <a:r>
              <a:rPr lang="en-US" dirty="0" err="1" smtClean="0"/>
              <a:t>perennialistic</a:t>
            </a:r>
            <a:r>
              <a:rPr lang="en-US" dirty="0" smtClean="0"/>
              <a:t> schools. The students are directed to strictly observe the rules and regulations of the educational institution. They are expected unconditional surrender to the orders and commands of the teachers and the educational administrators as well The individual .differences of the students are not considered during the process of instruction. The </a:t>
            </a:r>
            <a:r>
              <a:rPr lang="en-US" dirty="0" err="1" smtClean="0"/>
              <a:t>perennialists</a:t>
            </a:r>
            <a:r>
              <a:rPr lang="en-US" dirty="0" smtClean="0"/>
              <a:t> hold that the consideration of individual differences during the educative process hinders the development of the cognitive abilities of the learners.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t>
            </a:r>
            <a:r>
              <a:rPr lang="en-US" b="1" dirty="0" smtClean="0"/>
              <a:t>haracteristics / Principles</a:t>
            </a:r>
            <a:endParaRPr lang="en-US" dirty="0"/>
          </a:p>
        </p:txBody>
      </p:sp>
      <p:sp>
        <p:nvSpPr>
          <p:cNvPr id="3" name="Content Placeholder 2"/>
          <p:cNvSpPr>
            <a:spLocks noGrp="1"/>
          </p:cNvSpPr>
          <p:nvPr>
            <p:ph idx="1"/>
          </p:nvPr>
        </p:nvSpPr>
        <p:spPr/>
        <p:txBody>
          <a:bodyPr/>
          <a:lstStyle/>
          <a:p>
            <a:r>
              <a:rPr lang="en-US" dirty="0" err="1" smtClean="0"/>
              <a:t>Perennialism</a:t>
            </a:r>
            <a:r>
              <a:rPr lang="en-US" dirty="0" smtClean="0"/>
              <a:t> believes in teaching the things that are of everlasting importance to all people everywhere. Details of facts change constantly. They cannot be of most importance. Education should teach principles not the facts. Since people are human, they should be taught first about human not machines or techniques. People are people first and workers second. .... </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457200"/>
            <a:ext cx="8229600" cy="5668963"/>
          </a:xfrm>
        </p:spPr>
        <p:txBody>
          <a:bodyPr>
            <a:normAutofit fontScale="92500" lnSpcReduction="20000"/>
          </a:bodyPr>
          <a:lstStyle/>
          <a:p>
            <a:pPr eaLnBrk="0">
              <a:buNone/>
            </a:pPr>
            <a:r>
              <a:rPr lang="en-US" dirty="0" smtClean="0"/>
              <a:t>Following are the significant characteristics of </a:t>
            </a:r>
            <a:r>
              <a:rPr lang="en-US" dirty="0" err="1" smtClean="0"/>
              <a:t>perennialism</a:t>
            </a:r>
            <a:r>
              <a:rPr lang="en-US" dirty="0" smtClean="0"/>
              <a:t>:-</a:t>
            </a:r>
          </a:p>
          <a:p>
            <a:r>
              <a:rPr lang="en-US" dirty="0" smtClean="0"/>
              <a:t>Natural and human worlds do not </a:t>
            </a:r>
            <a:r>
              <a:rPr lang="en-US" dirty="0" smtClean="0"/>
              <a:t>change</a:t>
            </a:r>
          </a:p>
          <a:p>
            <a:r>
              <a:rPr lang="en-US" dirty="0" smtClean="0"/>
              <a:t>Difference between developed and </a:t>
            </a:r>
            <a:r>
              <a:rPr lang="en-US" dirty="0" smtClean="0"/>
              <a:t>the undeveloped</a:t>
            </a:r>
          </a:p>
          <a:p>
            <a:r>
              <a:rPr lang="en-US" dirty="0" smtClean="0"/>
              <a:t>Students should not be taught outdated </a:t>
            </a:r>
            <a:r>
              <a:rPr lang="en-US" dirty="0" smtClean="0"/>
              <a:t>information</a:t>
            </a:r>
          </a:p>
          <a:p>
            <a:r>
              <a:rPr lang="en-US" dirty="0" smtClean="0"/>
              <a:t>This is an inflexible philosophy of </a:t>
            </a:r>
            <a:r>
              <a:rPr lang="en-US" dirty="0" smtClean="0"/>
              <a:t>education</a:t>
            </a:r>
          </a:p>
          <a:p>
            <a:r>
              <a:rPr lang="en-US" dirty="0" smtClean="0"/>
              <a:t>The focus of education should be the </a:t>
            </a:r>
            <a:r>
              <a:rPr lang="en-US" dirty="0" smtClean="0"/>
              <a:t>ideas</a:t>
            </a:r>
          </a:p>
          <a:p>
            <a:r>
              <a:rPr lang="en-US" dirty="0" smtClean="0"/>
              <a:t>Education is a preparation for </a:t>
            </a:r>
            <a:r>
              <a:rPr lang="en-US" dirty="0" smtClean="0"/>
              <a:t>life</a:t>
            </a:r>
          </a:p>
          <a:p>
            <a:r>
              <a:rPr lang="en-US" dirty="0" smtClean="0"/>
              <a:t>A genuine education is </a:t>
            </a:r>
            <a:r>
              <a:rPr lang="en-US" dirty="0" smtClean="0"/>
              <a:t>universal</a:t>
            </a:r>
          </a:p>
          <a:p>
            <a:r>
              <a:rPr lang="en-US" dirty="0" smtClean="0"/>
              <a:t>School cultivates human intelligence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92162"/>
          </a:xfrm>
        </p:spPr>
        <p:txBody>
          <a:bodyPr/>
          <a:lstStyle/>
          <a:p>
            <a:r>
              <a:rPr lang="en-US" b="1" dirty="0"/>
              <a:t>Definition of </a:t>
            </a:r>
            <a:r>
              <a:rPr lang="en-US" b="1" dirty="0" err="1" smtClean="0"/>
              <a:t>Prennialism</a:t>
            </a:r>
            <a:endParaRPr lang="en-US" dirty="0"/>
          </a:p>
        </p:txBody>
      </p:sp>
      <p:sp>
        <p:nvSpPr>
          <p:cNvPr id="5" name="Content Placeholder 4"/>
          <p:cNvSpPr>
            <a:spLocks noGrp="1"/>
          </p:cNvSpPr>
          <p:nvPr>
            <p:ph idx="1"/>
          </p:nvPr>
        </p:nvSpPr>
        <p:spPr>
          <a:xfrm>
            <a:off x="457200" y="1219200"/>
            <a:ext cx="8229600" cy="5105400"/>
          </a:xfrm>
        </p:spPr>
        <p:txBody>
          <a:bodyPr>
            <a:normAutofit fontScale="92500" lnSpcReduction="10000"/>
          </a:bodyPr>
          <a:lstStyle/>
          <a:p>
            <a:pPr algn="just">
              <a:buNone/>
            </a:pPr>
            <a:r>
              <a:rPr lang="en-US" dirty="0" smtClean="0"/>
              <a:t>  </a:t>
            </a:r>
            <a:r>
              <a:rPr lang="en-US" dirty="0" err="1" smtClean="0"/>
              <a:t>Prennialism</a:t>
            </a:r>
            <a:r>
              <a:rPr lang="en-US" dirty="0" smtClean="0"/>
              <a:t> </a:t>
            </a:r>
            <a:r>
              <a:rPr lang="en-US" dirty="0" smtClean="0"/>
              <a:t>refers to the philosophy of education which is concerned with opening the minds of the students to rational thoughts and to the "truths" that can be found in the works of the Greek, the Christian, the Muslims and the Jews. It stresses upon the search for excellence and mental discipline which means that teaching becomes a sorting out process and fostering the best. The teacher should explore ideals and engage the students in 'Socratic dialogue forcing them to question their underlying assumptions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endParaRPr lang="en-US" dirty="0"/>
          </a:p>
        </p:txBody>
      </p:sp>
      <p:sp>
        <p:nvSpPr>
          <p:cNvPr id="3" name="Content Placeholder 2"/>
          <p:cNvSpPr>
            <a:spLocks noGrp="1"/>
          </p:cNvSpPr>
          <p:nvPr>
            <p:ph idx="1"/>
          </p:nvPr>
        </p:nvSpPr>
        <p:spPr>
          <a:xfrm>
            <a:off x="457200" y="1219200"/>
            <a:ext cx="8229600" cy="5257800"/>
          </a:xfrm>
        </p:spPr>
        <p:txBody>
          <a:bodyPr>
            <a:normAutofit/>
          </a:bodyPr>
          <a:lstStyle/>
          <a:p>
            <a:pPr lvl="0" algn="just">
              <a:buNone/>
            </a:pPr>
            <a:r>
              <a:rPr lang="en-US" dirty="0" smtClean="0"/>
              <a:t>   Advocates </a:t>
            </a:r>
            <a:r>
              <a:rPr lang="en-US" dirty="0" smtClean="0"/>
              <a:t>of this educational philosophy are. Robert Maynard Hutchins, who developed a Great Book Program in 1963 and Mortimer Adler, who further developed this curriculum </a:t>
            </a:r>
            <a:r>
              <a:rPr lang="en-US" dirty="0" smtClean="0"/>
              <a:t>based </a:t>
            </a:r>
            <a:r>
              <a:rPr lang="en-US" dirty="0" smtClean="0"/>
              <a:t>on 100 great books.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The concept of ontology</a:t>
            </a:r>
            <a:endParaRPr lang="en-US" dirty="0"/>
          </a:p>
        </p:txBody>
      </p:sp>
      <p:sp>
        <p:nvSpPr>
          <p:cNvPr id="3" name="Content Placeholder 2"/>
          <p:cNvSpPr>
            <a:spLocks noGrp="1"/>
          </p:cNvSpPr>
          <p:nvPr>
            <p:ph idx="1"/>
          </p:nvPr>
        </p:nvSpPr>
        <p:spPr>
          <a:xfrm>
            <a:off x="457200" y="1143000"/>
            <a:ext cx="8229600" cy="4983163"/>
          </a:xfrm>
        </p:spPr>
        <p:txBody>
          <a:bodyPr>
            <a:normAutofit/>
          </a:bodyPr>
          <a:lstStyle/>
          <a:p>
            <a:pPr eaLnBrk="0">
              <a:buNone/>
            </a:pPr>
            <a:r>
              <a:rPr lang="en-US" dirty="0" smtClean="0"/>
              <a:t>  The </a:t>
            </a:r>
            <a:r>
              <a:rPr lang="en-US" dirty="0" err="1" smtClean="0"/>
              <a:t>perennialists</a:t>
            </a:r>
            <a:r>
              <a:rPr lang="en-US" dirty="0" smtClean="0"/>
              <a:t> believe that God loves human being and therefore wants us to be all we can be. Man should know the truth and the truth shall make him free. Man should love God. Human development glorifies God. The teacher can guide the students to the ,great truths. This will save the student much trial &amp; </a:t>
            </a:r>
            <a:r>
              <a:rPr lang="en-US" dirty="0" smtClean="0"/>
              <a:t>error </a:t>
            </a:r>
            <a:r>
              <a:rPr lang="en-US" dirty="0" smtClean="0"/>
              <a:t>and permit greater development. God is the greatest who can form ideas directly in the minds Of men from mere senses.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smtClean="0"/>
              <a:t>The concept of epistemology</a:t>
            </a:r>
            <a:endParaRPr lang="en-US" dirty="0"/>
          </a:p>
        </p:txBody>
      </p:sp>
      <p:sp>
        <p:nvSpPr>
          <p:cNvPr id="3" name="Content Placeholder 2"/>
          <p:cNvSpPr>
            <a:spLocks noGrp="1"/>
          </p:cNvSpPr>
          <p:nvPr>
            <p:ph idx="1"/>
          </p:nvPr>
        </p:nvSpPr>
        <p:spPr>
          <a:xfrm>
            <a:off x="457200" y="1066800"/>
            <a:ext cx="8229600" cy="5562600"/>
          </a:xfrm>
        </p:spPr>
        <p:txBody>
          <a:bodyPr>
            <a:normAutofit fontScale="92500"/>
          </a:bodyPr>
          <a:lstStyle/>
          <a:p>
            <a:pPr eaLnBrk="0"/>
            <a:r>
              <a:rPr lang="en-US" dirty="0" smtClean="0"/>
              <a:t>The </a:t>
            </a:r>
            <a:r>
              <a:rPr lang="en-US" dirty="0" err="1" smtClean="0"/>
              <a:t>perennialists</a:t>
            </a:r>
            <a:r>
              <a:rPr lang="en-US" dirty="0" smtClean="0"/>
              <a:t> hold that knowledge resides in unchanging, absolute and universal truths. Since rationality of human nature is universal, education must also be universal. Since reason is our highest power, development of the intellect should be the highest priority of education. According to: the </a:t>
            </a:r>
            <a:r>
              <a:rPr lang="en-US" dirty="0" err="1" smtClean="0"/>
              <a:t>perennialists</a:t>
            </a:r>
            <a:r>
              <a:rPr lang="en-US" dirty="0" smtClean="0"/>
              <a:t>, intellect and reasoning are the authentic and reliable sources of knowledge. The knowledge collected through sensory experiences and observations is incomplete and partially true. Such knowledge can only be regarded as opinion.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The concept of Axiology</a:t>
            </a:r>
            <a:endParaRPr lang="en-US" dirty="0"/>
          </a:p>
        </p:txBody>
      </p:sp>
      <p:sp>
        <p:nvSpPr>
          <p:cNvPr id="3" name="Content Placeholder 2"/>
          <p:cNvSpPr>
            <a:spLocks noGrp="1"/>
          </p:cNvSpPr>
          <p:nvPr>
            <p:ph idx="1"/>
          </p:nvPr>
        </p:nvSpPr>
        <p:spPr>
          <a:xfrm>
            <a:off x="457200" y="1371600"/>
            <a:ext cx="8229600" cy="5105400"/>
          </a:xfrm>
        </p:spPr>
        <p:txBody>
          <a:bodyPr>
            <a:normAutofit/>
          </a:bodyPr>
          <a:lstStyle/>
          <a:p>
            <a:pPr eaLnBrk="0">
              <a:buNone/>
            </a:pPr>
            <a:r>
              <a:rPr lang="en-US" dirty="0" smtClean="0"/>
              <a:t>   According </a:t>
            </a:r>
            <a:r>
              <a:rPr lang="en-US" dirty="0" smtClean="0"/>
              <a:t>to </a:t>
            </a:r>
            <a:r>
              <a:rPr lang="en-US" dirty="0" err="1" smtClean="0"/>
              <a:t>perennialists</a:t>
            </a:r>
            <a:r>
              <a:rPr lang="en-US" dirty="0" smtClean="0"/>
              <a:t>, the values are constant and unchanging. The permanent value system can ensure social stability. Man is not competent to formulate a value system. The values can only be discovered through reason. They can not be developed or formulated. The values are universal in nature. They are equally significant for all nations for all times.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objectives of education</a:t>
            </a:r>
            <a:endParaRPr lang="en-US" dirty="0"/>
          </a:p>
        </p:txBody>
      </p:sp>
      <p:sp>
        <p:nvSpPr>
          <p:cNvPr id="3" name="Content Placeholder 2"/>
          <p:cNvSpPr>
            <a:spLocks noGrp="1"/>
          </p:cNvSpPr>
          <p:nvPr>
            <p:ph idx="1"/>
          </p:nvPr>
        </p:nvSpPr>
        <p:spPr/>
        <p:txBody>
          <a:bodyPr>
            <a:normAutofit/>
          </a:bodyPr>
          <a:lstStyle/>
          <a:p>
            <a:pPr eaLnBrk="0">
              <a:buNone/>
            </a:pPr>
            <a:r>
              <a:rPr lang="en-US" dirty="0" smtClean="0"/>
              <a:t>   The </a:t>
            </a:r>
            <a:r>
              <a:rPr lang="en-US" dirty="0" smtClean="0"/>
              <a:t>goal of </a:t>
            </a:r>
            <a:r>
              <a:rPr lang="en-US" dirty="0" err="1" smtClean="0"/>
              <a:t>perennialistic</a:t>
            </a:r>
            <a:r>
              <a:rPr lang="en-US" dirty="0" smtClean="0"/>
              <a:t> education is to develop the ability in the learners to recognize excellence and strive toward that excellence in their own thinking. This is the responsibility of education to discipline the intellect of the individuals so that they may be turned into competent citizens who contribute to the emergence of </a:t>
            </a:r>
            <a:r>
              <a:rPr lang="en-US" dirty="0" smtClean="0"/>
              <a:t>a </a:t>
            </a:r>
            <a:r>
              <a:rPr lang="en-US" dirty="0" smtClean="0"/>
              <a:t>righteous and virtuous society.</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5719"/>
          </a:xfrm>
        </p:spPr>
        <p:txBody>
          <a:bodyPr>
            <a:normAutofit fontScale="90000"/>
          </a:bodyPr>
          <a:lstStyle/>
          <a:p>
            <a:endParaRPr lang="en-US" dirty="0"/>
          </a:p>
        </p:txBody>
      </p:sp>
      <p:sp>
        <p:nvSpPr>
          <p:cNvPr id="3" name="Content Placeholder 2"/>
          <p:cNvSpPr>
            <a:spLocks noGrp="1"/>
          </p:cNvSpPr>
          <p:nvPr>
            <p:ph idx="1"/>
          </p:nvPr>
        </p:nvSpPr>
        <p:spPr>
          <a:xfrm>
            <a:off x="457200" y="533400"/>
            <a:ext cx="8229600" cy="5592763"/>
          </a:xfrm>
        </p:spPr>
        <p:txBody>
          <a:bodyPr/>
          <a:lstStyle/>
          <a:p>
            <a:pPr lvl="0" eaLnBrk="0"/>
            <a:r>
              <a:rPr lang="en-US" dirty="0" smtClean="0"/>
              <a:t>Development of cognitive abilities</a:t>
            </a:r>
          </a:p>
          <a:p>
            <a:pPr lvl="0" eaLnBrk="0"/>
            <a:r>
              <a:rPr lang="en-US" dirty="0" smtClean="0"/>
              <a:t>Character building</a:t>
            </a:r>
          </a:p>
          <a:p>
            <a:pPr lvl="0" eaLnBrk="0"/>
            <a:r>
              <a:rPr lang="en-US" dirty="0" smtClean="0"/>
              <a:t>Promotion of moral values</a:t>
            </a:r>
          </a:p>
          <a:p>
            <a:pPr lvl="0" eaLnBrk="0"/>
            <a:r>
              <a:rPr lang="en-US" dirty="0" smtClean="0"/>
              <a:t>Spiritual training</a:t>
            </a:r>
          </a:p>
          <a:p>
            <a:pPr lvl="0" eaLnBrk="0"/>
            <a:r>
              <a:rPr lang="en-US" dirty="0" smtClean="0"/>
              <a:t>Development of leadership abilities</a:t>
            </a:r>
          </a:p>
          <a:p>
            <a:pPr lvl="0" eaLnBrk="0"/>
            <a:r>
              <a:rPr lang="en-US" dirty="0" smtClean="0"/>
              <a:t>Transmission of cultural and </a:t>
            </a:r>
            <a:r>
              <a:rPr lang="en-US" dirty="0" err="1" smtClean="0"/>
              <a:t>civilizational</a:t>
            </a:r>
            <a:r>
              <a:rPr lang="en-US" dirty="0" smtClean="0"/>
              <a:t> values</a:t>
            </a:r>
          </a:p>
          <a:p>
            <a:pPr lvl="0" eaLnBrk="0"/>
            <a:r>
              <a:rPr lang="en-US" dirty="0" smtClean="0"/>
              <a:t>Discipline the intellect</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a:t>Educational Curriculum</a:t>
            </a:r>
            <a:endParaRPr lang="en-US" dirty="0"/>
          </a:p>
        </p:txBody>
      </p:sp>
      <p:sp>
        <p:nvSpPr>
          <p:cNvPr id="3" name="Content Placeholder 2"/>
          <p:cNvSpPr>
            <a:spLocks noGrp="1"/>
          </p:cNvSpPr>
          <p:nvPr>
            <p:ph idx="1"/>
          </p:nvPr>
        </p:nvSpPr>
        <p:spPr>
          <a:xfrm>
            <a:off x="457200" y="1295400"/>
            <a:ext cx="8229600" cy="5105400"/>
          </a:xfrm>
        </p:spPr>
        <p:txBody>
          <a:bodyPr>
            <a:normAutofit/>
          </a:bodyPr>
          <a:lstStyle/>
          <a:p>
            <a:pPr>
              <a:buNone/>
            </a:pPr>
            <a:r>
              <a:rPr lang="en-US" dirty="0" smtClean="0"/>
              <a:t>   Robert </a:t>
            </a:r>
            <a:r>
              <a:rPr lang="en-US" dirty="0" smtClean="0"/>
              <a:t>Hutchins writes in his book The Higher Learning in America' that curriculum should consist of the "Permanent studies". These permanent studies are valid for all time. Knowledge is truth and truth is everywhere and every time the same. Hence, education should be everywhere the same. He rejects any interest in the needs of the learners.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202</TotalTime>
  <Words>1075</Words>
  <Application>Microsoft Office PowerPoint</Application>
  <PresentationFormat>On-screen Show (4:3)</PresentationFormat>
  <Paragraphs>47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Prennialism</vt:lpstr>
      <vt:lpstr>Definition of Prennialism</vt:lpstr>
      <vt:lpstr>Slide 3</vt:lpstr>
      <vt:lpstr>The concept of ontology</vt:lpstr>
      <vt:lpstr>The concept of epistemology</vt:lpstr>
      <vt:lpstr>The concept of Axiology</vt:lpstr>
      <vt:lpstr>The objectives of education</vt:lpstr>
      <vt:lpstr>Slide 8</vt:lpstr>
      <vt:lpstr>Educational Curriculum</vt:lpstr>
      <vt:lpstr>Slide 10</vt:lpstr>
      <vt:lpstr>Teaching Method</vt:lpstr>
      <vt:lpstr>Role of Teacher</vt:lpstr>
      <vt:lpstr>Role of Student</vt:lpstr>
      <vt:lpstr>Concept of Administration</vt:lpstr>
      <vt:lpstr>Characteristics / Principles</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REALISM / ARISTOTLE</dc:title>
  <dc:creator>Common</dc:creator>
  <cp:lastModifiedBy>Dr. M. Athar Hussain</cp:lastModifiedBy>
  <cp:revision>27</cp:revision>
  <dcterms:created xsi:type="dcterms:W3CDTF">2013-01-14T09:56:12Z</dcterms:created>
  <dcterms:modified xsi:type="dcterms:W3CDTF">2016-11-13T09:51:59Z</dcterms:modified>
</cp:coreProperties>
</file>